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Roboto" pitchFamily="2" charset="0"/>
      <p:regular r:id="rId10"/>
      <p:bold r:id="rId11"/>
      <p:italic r:id="rId12"/>
    </p:embeddedFont>
    <p:embeddedFont>
      <p:font typeface="Roboto Slab" pitchFamily="2" charset="0"/>
      <p:regular r:id="rId13"/>
    </p:embeddedFont>
    <p:embeddedFont>
      <p:font typeface="Roboto Slab Light" pitchFamily="2" charset="0"/>
      <p:regular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4927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69525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Разработка концепции применения ИИ для решения отраслевой задачи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4407337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Успешное внедрение искусственного интеллекта начинается с продуманной концепции. Эта концепция служит стратегической дорожной картой, связывающей технологические возможности ИИ с конкретными бизнес-проблемами, обеспечивая измеримый результат и минимизируя риски.</a:t>
            </a:r>
            <a:endParaRPr lang="en-US" sz="155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1ED9CB6-E8BB-9122-C85E-073791886781}"/>
              </a:ext>
            </a:extLst>
          </p:cNvPr>
          <p:cNvSpPr/>
          <p:nvPr/>
        </p:nvSpPr>
        <p:spPr>
          <a:xfrm>
            <a:off x="12714514" y="7500258"/>
            <a:ext cx="1817915" cy="631371"/>
          </a:xfrm>
          <a:prstGeom prst="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1491"/>
            <a:ext cx="424100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Этапы разработки концепции ИИ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2158484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72809"/>
            <a:ext cx="4215289" cy="228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2617708"/>
            <a:ext cx="415349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Идентификация проблемы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3108841"/>
            <a:ext cx="421528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Точечная идентификация и формулировка проблемы. Отказ от абстрактных целей в пользу конкретных «болевых точек», значимых для бизнеса.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5207437" y="2158484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5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437" y="2492693"/>
            <a:ext cx="4215408" cy="2286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07437" y="261770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Аудит данных</a:t>
            </a:r>
            <a:endParaRPr lang="en-US" sz="2300" dirty="0"/>
          </a:p>
        </p:txBody>
      </p:sp>
      <p:sp>
        <p:nvSpPr>
          <p:cNvPr id="10" name="Text 6"/>
          <p:cNvSpPr/>
          <p:nvPr/>
        </p:nvSpPr>
        <p:spPr>
          <a:xfrm>
            <a:off x="5207437" y="3108841"/>
            <a:ext cx="421540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Оценка существующих данных, их качества, объема и этичности сбора, с учетом законодательства.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9621203" y="2158484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5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1203" y="2492693"/>
            <a:ext cx="4215289" cy="2286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21203" y="261770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Гипотеза решения</a:t>
            </a:r>
            <a:endParaRPr lang="en-US" sz="2300" dirty="0"/>
          </a:p>
        </p:txBody>
      </p:sp>
      <p:sp>
        <p:nvSpPr>
          <p:cNvPr id="14" name="Text 9"/>
          <p:cNvSpPr/>
          <p:nvPr/>
        </p:nvSpPr>
        <p:spPr>
          <a:xfrm>
            <a:off x="9621203" y="3108841"/>
            <a:ext cx="421528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Формирование гипотезы технологического решения, определение класса задач ИИ (прогнозирование, классификация и т.д.).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793790" y="472618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04</a:t>
            </a:r>
            <a:endParaRPr lang="en-US" sz="155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020747"/>
            <a:ext cx="6422112" cy="2286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93790" y="5185410"/>
            <a:ext cx="351103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Оценка рисков и этики</a:t>
            </a:r>
            <a:endParaRPr lang="en-US" sz="2300" dirty="0"/>
          </a:p>
        </p:txBody>
      </p:sp>
      <p:sp>
        <p:nvSpPr>
          <p:cNvPr id="18" name="Text 12"/>
          <p:cNvSpPr/>
          <p:nvPr/>
        </p:nvSpPr>
        <p:spPr>
          <a:xfrm>
            <a:off x="793790" y="5676543"/>
            <a:ext cx="642211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Моделирование экономического эффекта (ROI), оценка рисков (технологических, операционных, репутационных) и этических аспектов.</a:t>
            </a:r>
            <a:endParaRPr lang="en-US" sz="1550" dirty="0"/>
          </a:p>
        </p:txBody>
      </p:sp>
      <p:sp>
        <p:nvSpPr>
          <p:cNvPr id="19" name="Text 13"/>
          <p:cNvSpPr/>
          <p:nvPr/>
        </p:nvSpPr>
        <p:spPr>
          <a:xfrm>
            <a:off x="7414260" y="472618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05</a:t>
            </a:r>
            <a:endParaRPr lang="en-US" sz="1550" dirty="0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260" y="5040511"/>
            <a:ext cx="6422231" cy="2286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7414260" y="518541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План внедрения</a:t>
            </a:r>
            <a:endParaRPr lang="en-US" sz="2300" dirty="0"/>
          </a:p>
        </p:txBody>
      </p:sp>
      <p:sp>
        <p:nvSpPr>
          <p:cNvPr id="22" name="Text 15"/>
          <p:cNvSpPr/>
          <p:nvPr/>
        </p:nvSpPr>
        <p:spPr>
          <a:xfrm>
            <a:off x="7414260" y="5676543"/>
            <a:ext cx="642223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Разработка плана внедрения и пилотирования, включая метрики успеха, сроки и состав команды.</a:t>
            </a:r>
            <a:endParaRPr lang="en-US" sz="1550" dirty="0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181403B4-7D02-1A18-B2C2-9060E80DCFFE}"/>
              </a:ext>
            </a:extLst>
          </p:cNvPr>
          <p:cNvSpPr/>
          <p:nvPr/>
        </p:nvSpPr>
        <p:spPr>
          <a:xfrm>
            <a:off x="12714514" y="7500258"/>
            <a:ext cx="1817915" cy="631371"/>
          </a:xfrm>
          <a:prstGeom prst="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70422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Точечная идентификация и формулировка проблемы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008233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Первый и фундаментальный этап — точечная идентификация и формулировка проблемы. Необходимо отказаться от абстрактных целей вроде «внедрить ИИ» и найти конкретную «болевую точку».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4184094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Правильно сформулированная проблема должна быть значимой для бизнеса (влиять на выручку, затраты, качество или безопасность), узконаправленной и потенциально решаемой с помощью данных.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1091446" y="5583198"/>
            <a:ext cx="725876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Например, вместо «улучшить обслуживание клиентов» — «снизить на 20% время обработки стандартных запросов в службе поддержки за счет их автоматической классификации и маршрутизации».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93790" y="5359956"/>
            <a:ext cx="22860" cy="1399103"/>
          </a:xfrm>
          <a:prstGeom prst="rect">
            <a:avLst/>
          </a:prstGeom>
          <a:solidFill>
            <a:srgbClr val="3257B8"/>
          </a:solidFill>
          <a:ln/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501" y="396359"/>
            <a:ext cx="4371975" cy="450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Аудит и оценка данных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76501" y="1134904"/>
            <a:ext cx="13477399" cy="461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ИИ питается данными, поэтому концепция должна включать их инвентаризацию. Требуется ответить на вопросы: какие данные уже есть? Какого они качества? Достаточно ли их объема? Как обеспечить их этичный сбор и обработку с учетом законодательства?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576501" y="1758196"/>
            <a:ext cx="13477399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Нередко этап работы с данными занимает до 80% времени всего проекта, и его недооценка — главная причина неудач.</a:t>
            </a:r>
            <a:endParaRPr lang="en-US" sz="11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501" y="2312908"/>
            <a:ext cx="6562963" cy="6562963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7498556" y="2312908"/>
            <a:ext cx="6562963" cy="918448"/>
          </a:xfrm>
          <a:prstGeom prst="roundRect">
            <a:avLst>
              <a:gd name="adj" fmla="val 7965"/>
            </a:avLst>
          </a:prstGeom>
          <a:solidFill>
            <a:srgbClr val="FBFCFE"/>
          </a:solidFill>
          <a:ln w="15240">
            <a:solidFill>
              <a:srgbClr val="CFD2D8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3316" y="2312908"/>
            <a:ext cx="60960" cy="91844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703582" y="2472214"/>
            <a:ext cx="1801654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Наличие данных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7703582" y="2841427"/>
            <a:ext cx="6198632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Логи, датчики, транзакции, архивы.</a:t>
            </a:r>
            <a:endParaRPr lang="en-US" sz="1100" dirty="0"/>
          </a:p>
        </p:txBody>
      </p:sp>
      <p:sp>
        <p:nvSpPr>
          <p:cNvPr id="10" name="Shape 6"/>
          <p:cNvSpPr/>
          <p:nvPr/>
        </p:nvSpPr>
        <p:spPr>
          <a:xfrm>
            <a:off x="7498556" y="3375422"/>
            <a:ext cx="6562963" cy="918448"/>
          </a:xfrm>
          <a:prstGeom prst="roundRect">
            <a:avLst>
              <a:gd name="adj" fmla="val 7965"/>
            </a:avLst>
          </a:prstGeom>
          <a:solidFill>
            <a:srgbClr val="FBFCFE"/>
          </a:solidFill>
          <a:ln w="15240">
            <a:solidFill>
              <a:srgbClr val="CFD2D8"/>
            </a:solidFill>
            <a:prstDash val="solid"/>
          </a:ln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3316" y="3375422"/>
            <a:ext cx="60960" cy="91844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703582" y="3534728"/>
            <a:ext cx="1801654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Качество данных</a:t>
            </a:r>
            <a:endParaRPr lang="en-US" sz="1400" dirty="0"/>
          </a:p>
        </p:txBody>
      </p:sp>
      <p:sp>
        <p:nvSpPr>
          <p:cNvPr id="13" name="Text 8"/>
          <p:cNvSpPr/>
          <p:nvPr/>
        </p:nvSpPr>
        <p:spPr>
          <a:xfrm>
            <a:off x="7703582" y="3903940"/>
            <a:ext cx="6198632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Полнота, актуальность, отсутствие ошибок.</a:t>
            </a:r>
            <a:endParaRPr lang="en-US" sz="1100" dirty="0"/>
          </a:p>
        </p:txBody>
      </p:sp>
      <p:sp>
        <p:nvSpPr>
          <p:cNvPr id="14" name="Shape 9"/>
          <p:cNvSpPr/>
          <p:nvPr/>
        </p:nvSpPr>
        <p:spPr>
          <a:xfrm>
            <a:off x="7498556" y="4437936"/>
            <a:ext cx="6562963" cy="918448"/>
          </a:xfrm>
          <a:prstGeom prst="roundRect">
            <a:avLst>
              <a:gd name="adj" fmla="val 7965"/>
            </a:avLst>
          </a:prstGeom>
          <a:solidFill>
            <a:srgbClr val="FBFCFE"/>
          </a:solidFill>
          <a:ln w="15240">
            <a:solidFill>
              <a:srgbClr val="CFD2D8"/>
            </a:solidFill>
            <a:prstDash val="solid"/>
          </a:ln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3316" y="4437936"/>
            <a:ext cx="60960" cy="918448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7703582" y="4597241"/>
            <a:ext cx="1801654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Объем данных</a:t>
            </a:r>
            <a:endParaRPr lang="en-US" sz="1400" dirty="0"/>
          </a:p>
        </p:txBody>
      </p:sp>
      <p:sp>
        <p:nvSpPr>
          <p:cNvPr id="17" name="Text 11"/>
          <p:cNvSpPr/>
          <p:nvPr/>
        </p:nvSpPr>
        <p:spPr>
          <a:xfrm>
            <a:off x="7703582" y="4966454"/>
            <a:ext cx="6198632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Достаточность для обучения ИИ.</a:t>
            </a:r>
            <a:endParaRPr lang="en-US" sz="1100" dirty="0"/>
          </a:p>
        </p:txBody>
      </p:sp>
      <p:sp>
        <p:nvSpPr>
          <p:cNvPr id="18" name="Shape 12"/>
          <p:cNvSpPr/>
          <p:nvPr/>
        </p:nvSpPr>
        <p:spPr>
          <a:xfrm>
            <a:off x="7498556" y="5500449"/>
            <a:ext cx="6562963" cy="918448"/>
          </a:xfrm>
          <a:prstGeom prst="roundRect">
            <a:avLst>
              <a:gd name="adj" fmla="val 7965"/>
            </a:avLst>
          </a:prstGeom>
          <a:solidFill>
            <a:srgbClr val="FBFCFE"/>
          </a:solidFill>
          <a:ln w="15240">
            <a:solidFill>
              <a:srgbClr val="CFD2D8"/>
            </a:solidFill>
            <a:prstDash val="solid"/>
          </a:ln>
        </p:spPr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3316" y="5500449"/>
            <a:ext cx="60960" cy="918448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7703582" y="5659755"/>
            <a:ext cx="1801654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Этика и закон</a:t>
            </a:r>
            <a:endParaRPr lang="en-US" sz="1400" dirty="0"/>
          </a:p>
        </p:txBody>
      </p:sp>
      <p:sp>
        <p:nvSpPr>
          <p:cNvPr id="21" name="Text 14"/>
          <p:cNvSpPr/>
          <p:nvPr/>
        </p:nvSpPr>
        <p:spPr>
          <a:xfrm>
            <a:off x="7703582" y="6028968"/>
            <a:ext cx="6198632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Соблюдение законодательства (например, 152-ФЗ).</a:t>
            </a:r>
            <a:endParaRPr lang="en-US" sz="1100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C678399D-CA00-CB9C-D4F1-A50C253CEF44}"/>
              </a:ext>
            </a:extLst>
          </p:cNvPr>
          <p:cNvSpPr/>
          <p:nvPr/>
        </p:nvSpPr>
        <p:spPr>
          <a:xfrm>
            <a:off x="12714514" y="7500258"/>
            <a:ext cx="1817915" cy="631371"/>
          </a:xfrm>
          <a:prstGeom prst="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34622"/>
            <a:ext cx="934009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Гипотеза технологического решения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751534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 основе четкой проблемы и понимания данных формируется гипотеза технологического решения. Здесь определяется, какой класс задач ИИ решает: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813673" y="3601879"/>
            <a:ext cx="356949" cy="412671"/>
          </a:xfrm>
          <a:prstGeom prst="roundRect">
            <a:avLst>
              <a:gd name="adj" fmla="val 15370"/>
            </a:avLst>
          </a:prstGeom>
          <a:solidFill>
            <a:srgbClr val="DFDFE0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969" y="3717488"/>
            <a:ext cx="198358" cy="1587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438632" y="367807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Прогнозирование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438632" y="4107299"/>
            <a:ext cx="353734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Спроса или отказов оборудования.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243870" y="3601879"/>
            <a:ext cx="356949" cy="412671"/>
          </a:xfrm>
          <a:prstGeom prst="roundRect">
            <a:avLst>
              <a:gd name="adj" fmla="val 15370"/>
            </a:avLst>
          </a:prstGeom>
          <a:solidFill>
            <a:srgbClr val="DFDFE0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3165" y="3717488"/>
            <a:ext cx="198358" cy="15871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868829" y="367807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Классификация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5868829" y="4107299"/>
            <a:ext cx="353746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Брака на конвейере.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9674185" y="3601879"/>
            <a:ext cx="356949" cy="412671"/>
          </a:xfrm>
          <a:prstGeom prst="roundRect">
            <a:avLst>
              <a:gd name="adj" fmla="val 15370"/>
            </a:avLst>
          </a:prstGeom>
          <a:solidFill>
            <a:srgbClr val="DFDFE0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481" y="3717488"/>
            <a:ext cx="198358" cy="15871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299144" y="367807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Кластеризация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10299144" y="4107299"/>
            <a:ext cx="353746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Сегментация клиентов.</a:t>
            </a:r>
            <a:endParaRPr lang="en-US" sz="1550" dirty="0"/>
          </a:p>
        </p:txBody>
      </p:sp>
      <p:sp>
        <p:nvSpPr>
          <p:cNvPr id="16" name="Shape 11"/>
          <p:cNvSpPr/>
          <p:nvPr/>
        </p:nvSpPr>
        <p:spPr>
          <a:xfrm>
            <a:off x="813673" y="4813697"/>
            <a:ext cx="356949" cy="412671"/>
          </a:xfrm>
          <a:prstGeom prst="roundRect">
            <a:avLst>
              <a:gd name="adj" fmla="val 15370"/>
            </a:avLst>
          </a:prstGeom>
          <a:solidFill>
            <a:srgbClr val="DFDFE0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969" y="4929307"/>
            <a:ext cx="198358" cy="15871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438632" y="4889897"/>
            <a:ext cx="283475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Компьютерное зрение</a:t>
            </a:r>
            <a:endParaRPr lang="en-US" sz="1950" dirty="0"/>
          </a:p>
        </p:txBody>
      </p:sp>
      <p:sp>
        <p:nvSpPr>
          <p:cNvPr id="19" name="Text 13"/>
          <p:cNvSpPr/>
          <p:nvPr/>
        </p:nvSpPr>
        <p:spPr>
          <a:xfrm>
            <a:off x="1438632" y="5319117"/>
            <a:ext cx="353734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Анализ изображений.</a:t>
            </a:r>
            <a:endParaRPr lang="en-US" sz="1550" dirty="0"/>
          </a:p>
        </p:txBody>
      </p:sp>
      <p:sp>
        <p:nvSpPr>
          <p:cNvPr id="20" name="Shape 14"/>
          <p:cNvSpPr/>
          <p:nvPr/>
        </p:nvSpPr>
        <p:spPr>
          <a:xfrm>
            <a:off x="5243870" y="4813697"/>
            <a:ext cx="356949" cy="412671"/>
          </a:xfrm>
          <a:prstGeom prst="roundRect">
            <a:avLst>
              <a:gd name="adj" fmla="val 15370"/>
            </a:avLst>
          </a:prstGeom>
          <a:solidFill>
            <a:srgbClr val="DFDFE0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3165" y="4929307"/>
            <a:ext cx="198358" cy="15871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868829" y="488989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Обработка языка</a:t>
            </a:r>
            <a:endParaRPr lang="en-US" sz="1950" dirty="0"/>
          </a:p>
        </p:txBody>
      </p:sp>
      <p:sp>
        <p:nvSpPr>
          <p:cNvPr id="23" name="Text 16"/>
          <p:cNvSpPr/>
          <p:nvPr/>
        </p:nvSpPr>
        <p:spPr>
          <a:xfrm>
            <a:off x="5868829" y="5319117"/>
            <a:ext cx="353746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Анализ естественного языка.</a:t>
            </a:r>
            <a:endParaRPr lang="en-US" sz="1550" dirty="0"/>
          </a:p>
        </p:txBody>
      </p:sp>
      <p:sp>
        <p:nvSpPr>
          <p:cNvPr id="24" name="Text 17"/>
          <p:cNvSpPr/>
          <p:nvPr/>
        </p:nvSpPr>
        <p:spPr>
          <a:xfrm>
            <a:off x="793790" y="585989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Конкретный выбор алгоритма — задача data-ученых, но на концептуальном уровне важно обозначить ожидаемый механизм работы системы.</a:t>
            </a:r>
            <a:endParaRPr lang="en-US" sz="1550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C95E4345-8C7F-05A8-9D4C-2AC54E14798F}"/>
              </a:ext>
            </a:extLst>
          </p:cNvPr>
          <p:cNvSpPr/>
          <p:nvPr/>
        </p:nvSpPr>
        <p:spPr>
          <a:xfrm>
            <a:off x="12714514" y="7500258"/>
            <a:ext cx="1817915" cy="631371"/>
          </a:xfrm>
          <a:prstGeom prst="rect">
            <a:avLst/>
          </a:prstGeom>
          <a:solidFill>
            <a:srgbClr val="FBFCFE"/>
          </a:solidFill>
          <a:ln>
            <a:solidFill>
              <a:srgbClr val="FBFCF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93664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Оценка экономики, рисков и этических аспектов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231475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Необходимо смоделировать экономический эффект (ROI): какие затраты на разработку, инфраструктуру и эксплуатацию, а какую экономию или дополнительную прибыль ожидать?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440733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Параллельно оцениваются риски: технологические (недостаточная точность модели), операционные (сопротивление персонала), репутационные (смещенные алгоритмы).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5583198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Особое внимание уделяется этическим вопросам: обеспечивает ли система прозрачность принятия решений, не усугубляет ли она существующие предубеждения, как защищены права людей?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534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План внедрения и пилотирования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343156"/>
            <a:ext cx="7556421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Настоятельно рекомендуется начинать не с полномасштабного развертывания, а с пилотного проекта в ограниченном контуре. Это позволяет проверить гипотезу на практике, доработать решение с реальными пользователями, продемонстрировать первую пользу и получить поддержку для масштабирования.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5154097"/>
            <a:ext cx="755642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План должен включать метрики успеха пилота (KPI), сроки, состав команды и критерии перехода к следующей фазе. Универсальный ключ к успеху — фокус не на технологии ради технологии, а на глубоком понимании конкретного бизнес-процесса и создании измеримой ценности.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576</Words>
  <Application>Microsoft Office PowerPoint</Application>
  <PresentationFormat>Произвольный</PresentationFormat>
  <Paragraphs>60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Roboto</vt:lpstr>
      <vt:lpstr>Roboto Slab</vt:lpstr>
      <vt:lpstr>Arial</vt:lpstr>
      <vt:lpstr>Roboto Slab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Shamik</dc:creator>
  <cp:lastModifiedBy>Рамиль Саткалиев</cp:lastModifiedBy>
  <cp:revision>2</cp:revision>
  <dcterms:created xsi:type="dcterms:W3CDTF">2025-12-16T13:37:12Z</dcterms:created>
  <dcterms:modified xsi:type="dcterms:W3CDTF">2025-12-24T17:43:35Z</dcterms:modified>
</cp:coreProperties>
</file>